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57" r:id="rId5"/>
    <p:sldId id="358" r:id="rId6"/>
    <p:sldId id="364" r:id="rId7"/>
    <p:sldId id="362" r:id="rId8"/>
    <p:sldId id="359" r:id="rId9"/>
    <p:sldId id="363" r:id="rId10"/>
    <p:sldId id="356" r:id="rId11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0F21"/>
    <a:srgbClr val="D95411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984D69-3C52-445B-A810-DD4F374897B6}" v="6" dt="2021-10-07T08:50:26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585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94BA057-8F2A-49CA-8492-26E01BAA35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3818D43-F298-4AA2-AE9D-BD9DBD5E86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9AE8C24-7663-4755-BD64-18CEC292F724}" type="datetimeFigureOut">
              <a:rPr lang="it-IT"/>
              <a:pPr>
                <a:defRPr/>
              </a:pPr>
              <a:t>14/11/2021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27ACB1-6663-43E9-8615-5FC55A293F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0CE4EB-6312-4E8C-A875-AD472E914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4BA86B-9A5B-471A-A51F-59D1541E3FC0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2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0,'2409'0,"-2403"0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30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2383 1112,'-2378'-1109,"2374"1107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2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0,'2356'0,"-2349"0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29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0,'2318'0,"-2312"0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29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1090,'1250'-583,"-170"80,-1074 500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29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1112,'2378'-1109,"-2374"1107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29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2414 0,'-2409'0,"2403"0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2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2363 0,'-2356'0,"2349"0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2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2324 0,'-2318'0,"2312"0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3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2337 1090,'-1250'-583,"170"80,1074 500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438834E-CBAD-4B9B-A8A7-E00DBB04311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3BCA582-712A-4F77-9278-CD4D93C5D84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543CA8C9-0B8A-4A55-9FED-2A577EA87A8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99A3A620-0AED-435F-87EC-F60DA6EFABF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D5C1513F-4364-4255-A3B2-D95FC76720D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4E20FAA0-6CD1-47FE-8442-01C027B07D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fld id="{E089B42F-5DF8-46B2-B64F-0F197D49EE0B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the theory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67815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the theory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10841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the theory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33391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Introduce strategies, </a:t>
            </a:r>
            <a:r>
              <a:rPr lang="it-IT" dirty="0" err="1"/>
              <a:t>tests</a:t>
            </a:r>
            <a:r>
              <a:rPr lang="it-IT" dirty="0"/>
              <a:t>, and report debugging </a:t>
            </a:r>
            <a:r>
              <a:rPr lang="it-IT" dirty="0" err="1"/>
              <a:t>problems</a:t>
            </a:r>
            <a:r>
              <a:rPr lang="it-IT" dirty="0"/>
              <a:t>, compilation options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11727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Introduce strategies, </a:t>
            </a:r>
            <a:r>
              <a:rPr lang="it-IT" dirty="0" err="1"/>
              <a:t>tests</a:t>
            </a:r>
            <a:r>
              <a:rPr lang="it-IT" dirty="0"/>
              <a:t>, and report debugging </a:t>
            </a:r>
            <a:r>
              <a:rPr lang="it-IT" dirty="0" err="1"/>
              <a:t>problems</a:t>
            </a:r>
            <a:r>
              <a:rPr lang="it-IT" dirty="0"/>
              <a:t>, compilation options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93822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566F108F-37FB-4BEE-91A3-49D240F349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559050"/>
            <a:ext cx="6249987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832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912092A8-443B-42DB-A7C4-CC8770689A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651000"/>
            <a:ext cx="5616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923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320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igilloLogoLAST_WhiteOK">
            <a:extLst>
              <a:ext uri="{FF2B5EF4-FFF2-40B4-BE49-F238E27FC236}">
                <a16:creationId xmlns:a16="http://schemas.microsoft.com/office/drawing/2014/main" id="{0A19595C-2E2B-4F61-9B5C-9EE7020EC6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2027238"/>
            <a:ext cx="6264275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70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212F5B8-C118-4D3E-8E9A-7A1FC920DCC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96838" y="0"/>
            <a:ext cx="9240838" cy="1008063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3B23D760-9C5E-4FB7-AC5A-CFF061A8B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2400"/>
            <a:ext cx="2530475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3E17185-F903-4061-8AA0-E9F60A7BBC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793750" y="9382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8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737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BD389D0-D9AA-45D8-8574-AEE5A92828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80975" y="0"/>
            <a:ext cx="9336088" cy="576263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AC35E195-0B51-412C-BE8B-9DFFD68F62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5263"/>
            <a:ext cx="303688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162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D92AD7B-7365-41D4-A9CC-F55E60ED51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F90E89D-8E2F-4CE5-BF6A-89335EAB14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2686107-2F26-408E-90E3-FAFF22EE6B8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D1E12F8-DF16-4E5C-ABF1-6DB28C171A9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9285B96-D082-470F-9AAC-8A3C6363221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/>
            </a:lvl1pPr>
          </a:lstStyle>
          <a:p>
            <a:fld id="{4B6447B9-7737-43BD-81C9-3381C4CF6C30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1.png"/><Relationship Id="rId18" Type="http://schemas.openxmlformats.org/officeDocument/2006/relationships/customXml" Target="../ink/ink8.xml"/><Relationship Id="rId26" Type="http://schemas.openxmlformats.org/officeDocument/2006/relationships/image" Target="../media/image19.png"/><Relationship Id="rId3" Type="http://schemas.openxmlformats.org/officeDocument/2006/relationships/image" Target="../media/image6.png"/><Relationship Id="rId21" Type="http://schemas.openxmlformats.org/officeDocument/2006/relationships/image" Target="../media/image15.png"/><Relationship Id="rId7" Type="http://schemas.openxmlformats.org/officeDocument/2006/relationships/image" Target="../media/image8.png"/><Relationship Id="rId12" Type="http://schemas.openxmlformats.org/officeDocument/2006/relationships/customXml" Target="../ink/ink5.xml"/><Relationship Id="rId17" Type="http://schemas.openxmlformats.org/officeDocument/2006/relationships/image" Target="../media/image13.png"/><Relationship Id="rId25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11" Type="http://schemas.openxmlformats.org/officeDocument/2006/relationships/image" Target="../media/image10.png"/><Relationship Id="rId24" Type="http://schemas.openxmlformats.org/officeDocument/2006/relationships/image" Target="../media/image17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23" Type="http://schemas.openxmlformats.org/officeDocument/2006/relationships/image" Target="../media/image16.png"/><Relationship Id="rId10" Type="http://schemas.openxmlformats.org/officeDocument/2006/relationships/customXml" Target="../ink/ink4.xml"/><Relationship Id="rId19" Type="http://schemas.openxmlformats.org/officeDocument/2006/relationships/image" Target="../media/image14.png"/><Relationship Id="rId4" Type="http://schemas.openxmlformats.org/officeDocument/2006/relationships/customXml" Target="../ink/ink1.xml"/><Relationship Id="rId9" Type="http://schemas.openxmlformats.org/officeDocument/2006/relationships/image" Target="../media/image9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2613320-53DF-4E92-BE38-65624D44622A}"/>
              </a:ext>
            </a:extLst>
          </p:cNvPr>
          <p:cNvSpPr/>
          <p:nvPr/>
        </p:nvSpPr>
        <p:spPr>
          <a:xfrm>
            <a:off x="-901017" y="2117271"/>
            <a:ext cx="10946033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4000" b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Quantum Information and Computing</a:t>
            </a:r>
          </a:p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2021 - 2022</a:t>
            </a:r>
          </a:p>
          <a:p>
            <a:pPr algn="ctr"/>
            <a:endParaRPr lang="it-IT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Saverio Monaco</a:t>
            </a:r>
          </a:p>
          <a:p>
            <a:pPr algn="ctr"/>
            <a:r>
              <a:rPr lang="it-IT" sz="36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21/11/2021</a:t>
            </a:r>
          </a:p>
          <a:p>
            <a:pPr algn="ctr"/>
            <a:r>
              <a:rPr lang="it-IT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Exercise</a:t>
            </a:r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3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561B627-DAE3-4A7A-8A43-EAB450725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8" y="5595146"/>
            <a:ext cx="1617889" cy="11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77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103118" y="997020"/>
            <a:ext cx="8828058" cy="646331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</a:t>
            </a:r>
            <a:r>
              <a:rPr lang="en-US" sz="3600" b="0" dirty="0" err="1">
                <a:solidFill>
                  <a:schemeClr val="bg1"/>
                </a:solidFill>
              </a:rPr>
              <a:t>caling</a:t>
            </a:r>
            <a:r>
              <a:rPr lang="en-US" sz="3600" b="0" dirty="0">
                <a:solidFill>
                  <a:schemeClr val="bg1"/>
                </a:solidFill>
              </a:rPr>
              <a:t> of the matrix-matrix multiplication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6199D53B-8A90-43F6-933B-2BF09EB59FF4}"/>
              </a:ext>
            </a:extLst>
          </p:cNvPr>
          <p:cNvGrpSpPr>
            <a:grpSpLocks noChangeAspect="1"/>
          </p:cNvGrpSpPr>
          <p:nvPr/>
        </p:nvGrpSpPr>
        <p:grpSpPr>
          <a:xfrm>
            <a:off x="286965" y="1779507"/>
            <a:ext cx="1352145" cy="1352145"/>
            <a:chOff x="787941" y="2534056"/>
            <a:chExt cx="2704287" cy="2704287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13E5F721-987E-437E-97C8-0497674ED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941" y="2534056"/>
              <a:ext cx="2704287" cy="270428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366DB20E-4B55-4286-8FE9-E69E196A37B8}"/>
                    </a:ext>
                  </a:extLst>
                </p14:cNvPr>
                <p14:cNvContentPartPr/>
                <p14:nvPr/>
              </p14:nvContentPartPr>
              <p14:xfrm>
                <a:off x="1312713" y="3116474"/>
                <a:ext cx="1738800" cy="36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366DB20E-4B55-4286-8FE9-E69E196A37B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76728" y="3098474"/>
                  <a:ext cx="181005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357FF319-8536-4926-834A-0F8DE49B9772}"/>
                    </a:ext>
                  </a:extLst>
                </p14:cNvPr>
                <p14:cNvContentPartPr/>
                <p14:nvPr/>
              </p14:nvContentPartPr>
              <p14:xfrm>
                <a:off x="1341873" y="3933674"/>
                <a:ext cx="1701360" cy="36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357FF319-8536-4926-834A-0F8DE49B97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5888" y="3915674"/>
                  <a:ext cx="177261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91C64F95-D404-4518-896A-C0DFC629DF03}"/>
                    </a:ext>
                  </a:extLst>
                </p14:cNvPr>
                <p14:cNvContentPartPr/>
                <p14:nvPr/>
              </p14:nvContentPartPr>
              <p14:xfrm>
                <a:off x="1346913" y="4736114"/>
                <a:ext cx="1673280" cy="36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91C64F95-D404-4518-896A-C0DFC629DF0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10913" y="4718114"/>
                  <a:ext cx="1744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C7588CFB-2E6F-4BD3-A8F3-D8B98B90D60C}"/>
                    </a:ext>
                  </a:extLst>
                </p14:cNvPr>
                <p14:cNvContentPartPr/>
                <p14:nvPr/>
              </p14:nvContentPartPr>
              <p14:xfrm>
                <a:off x="1323153" y="3949874"/>
                <a:ext cx="1682280" cy="78444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C7588CFB-2E6F-4BD3-A8F3-D8B98B90D6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7161" y="3913891"/>
                  <a:ext cx="1753545" cy="8556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12C1561D-2A46-412F-B6CA-D95381C13D27}"/>
                    </a:ext>
                  </a:extLst>
                </p14:cNvPr>
                <p14:cNvContentPartPr/>
                <p14:nvPr/>
              </p14:nvContentPartPr>
              <p14:xfrm>
                <a:off x="1325673" y="3147794"/>
                <a:ext cx="1715400" cy="79992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12C1561D-2A46-412F-B6CA-D95381C13D2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89681" y="3111826"/>
                  <a:ext cx="1786665" cy="87113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Triangolo isoscele 12">
              <a:extLst>
                <a:ext uri="{FF2B5EF4-FFF2-40B4-BE49-F238E27FC236}">
                  <a16:creationId xmlns:a16="http://schemas.microsoft.com/office/drawing/2014/main" id="{69A2F0D6-1AD0-44B2-BE86-D0B01D2E930E}"/>
                </a:ext>
              </a:extLst>
            </p:cNvPr>
            <p:cNvSpPr/>
            <p:nvPr/>
          </p:nvSpPr>
          <p:spPr bwMode="auto">
            <a:xfrm rot="5400000">
              <a:off x="2924887" y="4623660"/>
              <a:ext cx="184826" cy="224150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FE90A021-23D6-4FDD-A399-FE9514EF1860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2266789" y="1762561"/>
            <a:ext cx="1352145" cy="1352145"/>
            <a:chOff x="787941" y="2534056"/>
            <a:chExt cx="2704287" cy="2704287"/>
          </a:xfrm>
        </p:grpSpPr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031D3987-2E8B-480F-9C1B-181C0C88B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941" y="2534056"/>
              <a:ext cx="2704287" cy="270428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9B385E72-6155-48F9-886C-2ECEEEAD18C9}"/>
                    </a:ext>
                  </a:extLst>
                </p14:cNvPr>
                <p14:cNvContentPartPr/>
                <p14:nvPr/>
              </p14:nvContentPartPr>
              <p14:xfrm>
                <a:off x="1312713" y="3116474"/>
                <a:ext cx="1738800" cy="36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9B385E72-6155-48F9-886C-2ECEEEAD18C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76728" y="3098474"/>
                  <a:ext cx="181005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8567A7A0-79B0-4BA8-9053-F1B414267177}"/>
                    </a:ext>
                  </a:extLst>
                </p14:cNvPr>
                <p14:cNvContentPartPr/>
                <p14:nvPr/>
              </p14:nvContentPartPr>
              <p14:xfrm>
                <a:off x="1341873" y="3933674"/>
                <a:ext cx="1701360" cy="36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8567A7A0-79B0-4BA8-9053-F1B4142671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05888" y="3915674"/>
                  <a:ext cx="177261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1E9E1FD5-0F5D-4E14-9534-06E71ABE3456}"/>
                    </a:ext>
                  </a:extLst>
                </p14:cNvPr>
                <p14:cNvContentPartPr/>
                <p14:nvPr/>
              </p14:nvContentPartPr>
              <p14:xfrm>
                <a:off x="1346913" y="4736114"/>
                <a:ext cx="1673280" cy="36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1E9E1FD5-0F5D-4E14-9534-06E71ABE345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10913" y="4718114"/>
                  <a:ext cx="1744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F9AE2D8A-FD75-41C2-878D-494BBE7DAB17}"/>
                    </a:ext>
                  </a:extLst>
                </p14:cNvPr>
                <p14:cNvContentPartPr/>
                <p14:nvPr/>
              </p14:nvContentPartPr>
              <p14:xfrm>
                <a:off x="1323153" y="3949874"/>
                <a:ext cx="1682280" cy="78444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F9AE2D8A-FD75-41C2-878D-494BBE7DAB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87161" y="3913891"/>
                  <a:ext cx="1753545" cy="8556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E9C701E6-C44A-4B4A-B736-294DDA975E51}"/>
                    </a:ext>
                  </a:extLst>
                </p14:cNvPr>
                <p14:cNvContentPartPr/>
                <p14:nvPr/>
              </p14:nvContentPartPr>
              <p14:xfrm>
                <a:off x="1325673" y="3147794"/>
                <a:ext cx="1715400" cy="79992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E9C701E6-C44A-4B4A-B736-294DDA975E5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89681" y="3111826"/>
                  <a:ext cx="1786665" cy="87113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" name="Triangolo isoscele 20">
              <a:extLst>
                <a:ext uri="{FF2B5EF4-FFF2-40B4-BE49-F238E27FC236}">
                  <a16:creationId xmlns:a16="http://schemas.microsoft.com/office/drawing/2014/main" id="{76691B7C-BE67-4C3A-9BD9-9A4CEC405EA0}"/>
                </a:ext>
              </a:extLst>
            </p:cNvPr>
            <p:cNvSpPr/>
            <p:nvPr/>
          </p:nvSpPr>
          <p:spPr bwMode="auto">
            <a:xfrm rot="5400000">
              <a:off x="2924887" y="4623660"/>
              <a:ext cx="184826" cy="224150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8DCD21B-E3AD-4470-957D-970842059B6C}"/>
              </a:ext>
            </a:extLst>
          </p:cNvPr>
          <p:cNvSpPr txBox="1"/>
          <p:nvPr/>
        </p:nvSpPr>
        <p:spPr bwMode="auto">
          <a:xfrm>
            <a:off x="306214" y="2849342"/>
            <a:ext cx="2178996" cy="91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80000" rIns="216000" rtlCol="0" anchor="ctr" anchorCtr="0">
            <a:noAutofit/>
          </a:bodyPr>
          <a:lstStyle/>
          <a:p>
            <a:pPr eaLnBrk="1" hangingPunct="1"/>
            <a:r>
              <a:rPr lang="it-IT" sz="2000" b="0" dirty="0"/>
              <a:t>Loop </a:t>
            </a:r>
            <a:r>
              <a:rPr lang="it-IT" sz="2000" b="0" dirty="0" err="1"/>
              <a:t>method</a:t>
            </a:r>
            <a:endParaRPr lang="en-US" sz="2000" b="0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FB2B451-4D6F-4E4A-8022-B49B00349CAB}"/>
              </a:ext>
            </a:extLst>
          </p:cNvPr>
          <p:cNvSpPr txBox="1"/>
          <p:nvPr/>
        </p:nvSpPr>
        <p:spPr bwMode="auto">
          <a:xfrm>
            <a:off x="2215633" y="3161046"/>
            <a:ext cx="2396405" cy="91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80000" rIns="216000" rtlCol="0" anchor="ctr" anchorCtr="0">
            <a:noAutofit/>
          </a:bodyPr>
          <a:lstStyle/>
          <a:p>
            <a:pPr eaLnBrk="1" hangingPunct="1"/>
            <a:r>
              <a:rPr lang="it-IT" sz="2000" b="0" dirty="0"/>
              <a:t>Loop2 </a:t>
            </a:r>
            <a:r>
              <a:rPr lang="it-IT" sz="2000" b="0" dirty="0" err="1"/>
              <a:t>method</a:t>
            </a:r>
            <a:endParaRPr lang="it-IT" sz="2000" b="0" dirty="0"/>
          </a:p>
          <a:p>
            <a:pPr eaLnBrk="1" hangingPunct="1"/>
            <a:r>
              <a:rPr lang="it-IT" sz="2000" b="0" dirty="0"/>
              <a:t>(</a:t>
            </a:r>
            <a:r>
              <a:rPr lang="it-IT" sz="2000" b="0" dirty="0" err="1"/>
              <a:t>not</a:t>
            </a:r>
            <a:r>
              <a:rPr lang="it-IT" sz="2000" b="0" dirty="0"/>
              <a:t> </a:t>
            </a:r>
            <a:r>
              <a:rPr lang="it-IT" sz="2000" b="0" dirty="0" err="1"/>
              <a:t>chache</a:t>
            </a:r>
            <a:r>
              <a:rPr lang="it-IT" sz="2000" b="0" dirty="0"/>
              <a:t> </a:t>
            </a:r>
            <a:r>
              <a:rPr lang="it-IT" sz="2000" b="0" dirty="0" err="1"/>
              <a:t>optimized</a:t>
            </a:r>
            <a:r>
              <a:rPr lang="it-IT" sz="2000" b="0" dirty="0"/>
              <a:t>)</a:t>
            </a:r>
            <a:endParaRPr lang="en-US" sz="2000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08FF4D0F-CC39-4266-9AAE-5F86CB607FE1}"/>
                  </a:ext>
                </a:extLst>
              </p:cNvPr>
              <p:cNvSpPr txBox="1"/>
              <p:nvPr/>
            </p:nvSpPr>
            <p:spPr bwMode="auto">
              <a:xfrm>
                <a:off x="7614367" y="474320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08FF4D0F-CC39-4266-9AAE-5F86CB607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14367" y="4743208"/>
                <a:ext cx="914400" cy="914400"/>
              </a:xfrm>
              <a:prstGeom prst="rect">
                <a:avLst/>
              </a:prstGeom>
              <a:blipFill>
                <a:blip r:embed="rId24"/>
                <a:stretch>
                  <a:fillRect r="-5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27C97DEF-4E14-4637-BBC6-F85A60E11EA0}"/>
                  </a:ext>
                </a:extLst>
              </p:cNvPr>
              <p:cNvSpPr txBox="1"/>
              <p:nvPr/>
            </p:nvSpPr>
            <p:spPr bwMode="auto">
              <a:xfrm>
                <a:off x="4047193" y="1779507"/>
                <a:ext cx="5660035" cy="32847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it-IT" sz="2000" b="0" dirty="0"/>
                  <a:t>Pseudocode for Loop </a:t>
                </a:r>
                <a:r>
                  <a:rPr lang="it-IT" sz="2000" b="0" dirty="0" err="1"/>
                  <a:t>function</a:t>
                </a:r>
                <a:r>
                  <a:rPr lang="it-IT" sz="2000" b="0" dirty="0"/>
                  <a:t>: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LOOP(A,B): # </a:t>
                </a:r>
                <a:r>
                  <a:rPr lang="it-IT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multiplies</a:t>
                </a:r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 and B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C = </a:t>
                </a:r>
                <a:r>
                  <a:rPr lang="it-IT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matrix</a:t>
                </a:r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it-IT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A.ncols,B.nrows</a:t>
                </a:r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for i from 1 to </a:t>
                </a:r>
                <a:r>
                  <a:rPr lang="it-IT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A.ncols</a:t>
                </a:r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for j from 1 to </a:t>
                </a:r>
                <a:r>
                  <a:rPr lang="it-IT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B.nrows</a:t>
                </a:r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sum = 0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for k from 1 to </a:t>
                </a:r>
                <a:r>
                  <a:rPr lang="it-IT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A.nrows</a:t>
                </a:r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    sum = sum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</m:oMath>
                </a14:m>
                <a:endParaRPr lang="it-IT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end for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end for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end for</a:t>
                </a:r>
                <a:endParaRPr lang="it-IT" sz="2400" b="0" dirty="0"/>
              </a:p>
            </p:txBody>
          </p:sp>
        </mc:Choice>
        <mc:Fallback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27C97DEF-4E14-4637-BBC6-F85A60E11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47193" y="1779507"/>
                <a:ext cx="5660035" cy="3284745"/>
              </a:xfrm>
              <a:prstGeom prst="rect">
                <a:avLst/>
              </a:prstGeom>
              <a:blipFill>
                <a:blip r:embed="rId25"/>
                <a:stretch>
                  <a:fillRect l="-1185" t="-928" b="-20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69DA6372-9D24-4EEE-B62B-2DA6DB3A120A}"/>
              </a:ext>
            </a:extLst>
          </p:cNvPr>
          <p:cNvCxnSpPr>
            <a:cxnSpLocks/>
          </p:cNvCxnSpPr>
          <p:nvPr/>
        </p:nvCxnSpPr>
        <p:spPr bwMode="auto">
          <a:xfrm>
            <a:off x="4047193" y="1848255"/>
            <a:ext cx="0" cy="31713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36" name="Immagine 35" descr="Immagine che contiene testo&#10;&#10;Descrizione generata automaticamente">
            <a:extLst>
              <a:ext uri="{FF2B5EF4-FFF2-40B4-BE49-F238E27FC236}">
                <a16:creationId xmlns:a16="http://schemas.microsoft.com/office/drawing/2014/main" id="{4D1FACC6-A0F7-4F3D-A966-F5DB24F50C2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65" y="5472673"/>
            <a:ext cx="7284034" cy="110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1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103118" y="997020"/>
            <a:ext cx="8828058" cy="646331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</a:t>
            </a:r>
            <a:r>
              <a:rPr lang="en-US" sz="3600" b="0" dirty="0" err="1">
                <a:solidFill>
                  <a:schemeClr val="bg1"/>
                </a:solidFill>
              </a:rPr>
              <a:t>caling</a:t>
            </a:r>
            <a:r>
              <a:rPr lang="en-US" sz="3600" b="0" dirty="0">
                <a:solidFill>
                  <a:schemeClr val="bg1"/>
                </a:solidFill>
              </a:rPr>
              <a:t> of the matrix-matrix multiplication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9DBAA3C2-9828-466E-A8C3-69ACEE6F1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41052" y="2321669"/>
            <a:ext cx="5462080" cy="3641386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AC4AF049-A95D-4BA7-8C64-AD9D971863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5617" y="2297350"/>
            <a:ext cx="5462080" cy="36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68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103118" y="997020"/>
            <a:ext cx="8828058" cy="646331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</a:t>
            </a:r>
            <a:r>
              <a:rPr lang="en-US" sz="3600" b="0" dirty="0" err="1">
                <a:solidFill>
                  <a:schemeClr val="bg1"/>
                </a:solidFill>
              </a:rPr>
              <a:t>caling</a:t>
            </a:r>
            <a:r>
              <a:rPr lang="en-US" sz="3600" b="0" dirty="0">
                <a:solidFill>
                  <a:schemeClr val="bg1"/>
                </a:solidFill>
              </a:rPr>
              <a:t> of the matrix-matrix multiplication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43" name="Elemento grafico 42">
            <a:extLst>
              <a:ext uri="{FF2B5EF4-FFF2-40B4-BE49-F238E27FC236}">
                <a16:creationId xmlns:a16="http://schemas.microsoft.com/office/drawing/2014/main" id="{EE5F17DF-88BE-4486-8235-F32D2DCB5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2177" y="2209879"/>
            <a:ext cx="4768865" cy="3179244"/>
          </a:xfrm>
          <a:prstGeom prst="rect">
            <a:avLst/>
          </a:prstGeom>
        </p:spPr>
      </p:pic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F34B261F-33DA-4E96-ADFE-B905ED6C5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65" y="2354093"/>
            <a:ext cx="5123072" cy="341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83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89685" y="997217"/>
            <a:ext cx="5126403" cy="646331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dirty="0">
                <a:solidFill>
                  <a:schemeClr val="bg1"/>
                </a:solidFill>
              </a:rPr>
              <a:t>Random Matrix Theory </a:t>
            </a:r>
            <a:endParaRPr lang="it-IT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ACEB284-37A4-403A-BE06-2D41C17912D7}"/>
                  </a:ext>
                </a:extLst>
              </p:cNvPr>
              <p:cNvSpPr txBox="1"/>
              <p:nvPr/>
            </p:nvSpPr>
            <p:spPr bwMode="auto">
              <a:xfrm>
                <a:off x="144487" y="1507065"/>
                <a:ext cx="8855025" cy="17475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tIns="180000" rIns="216000" rtlCol="0" anchor="ctr" anchorCtr="0">
                <a:noAutofit/>
              </a:bodyPr>
              <a:lstStyle/>
              <a:p>
                <a:pPr eaLnBrk="1" hangingPunct="1"/>
                <a:r>
                  <a:rPr lang="it-IT" sz="2400" b="0" dirty="0"/>
                  <a:t>Study of the P(s) </a:t>
                </a:r>
                <a:r>
                  <a:rPr lang="it-IT" sz="2400" b="0" dirty="0" err="1"/>
                  <a:t>distribution</a:t>
                </a:r>
                <a:r>
                  <a:rPr lang="it-IT" sz="2400" b="0" dirty="0"/>
                  <a:t>, </a:t>
                </a:r>
                <a:r>
                  <a:rPr lang="it-IT" sz="2400" b="0" dirty="0" err="1"/>
                  <a:t>where</a:t>
                </a:r>
                <a:r>
                  <a:rPr lang="it-IT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400" b="0" dirty="0"/>
                  <a:t> are the </a:t>
                </a:r>
                <a:r>
                  <a:rPr lang="it-IT" sz="2400" b="0" dirty="0" err="1"/>
                  <a:t>normalized</a:t>
                </a:r>
                <a:r>
                  <a:rPr lang="it-IT" sz="2400" b="0" dirty="0"/>
                  <a:t> </a:t>
                </a:r>
              </a:p>
              <a:p>
                <a:pPr eaLnBrk="1" hangingPunct="1"/>
                <a:r>
                  <a:rPr lang="it-IT" sz="2400" b="0" dirty="0" err="1"/>
                  <a:t>spacings</a:t>
                </a:r>
                <a:r>
                  <a:rPr lang="it-IT" sz="2400" b="0" dirty="0"/>
                  <a:t> </a:t>
                </a:r>
                <a:r>
                  <a:rPr lang="it-IT" sz="2400" b="0" dirty="0" err="1"/>
                  <a:t>between</a:t>
                </a:r>
                <a:r>
                  <a:rPr lang="it-IT" sz="2400" b="0" dirty="0"/>
                  <a:t> </a:t>
                </a:r>
                <a:r>
                  <a:rPr lang="it-IT" sz="2400" b="0" dirty="0" err="1"/>
                  <a:t>eigenvalues</a:t>
                </a:r>
                <a:r>
                  <a:rPr lang="it-IT" sz="2400" b="0" dirty="0"/>
                  <a:t>:</a:t>
                </a:r>
              </a:p>
              <a:p>
                <a:pPr eaLnBrk="1" hangingPunct="1"/>
                <a:r>
                  <a:rPr lang="it-IT" sz="2800" b="0" dirty="0"/>
                  <a:t> </a:t>
                </a:r>
                <a:endParaRPr lang="en-US" sz="2800" b="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ACEB284-37A4-403A-BE06-2D41C1791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487" y="1507065"/>
                <a:ext cx="8855025" cy="1747556"/>
              </a:xfrm>
              <a:prstGeom prst="rect">
                <a:avLst/>
              </a:prstGeom>
              <a:blipFill>
                <a:blip r:embed="rId3"/>
                <a:stretch>
                  <a:fillRect l="-110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EB229534-9667-444B-8434-0B2B7C190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418" y="2743582"/>
            <a:ext cx="2011111" cy="947262"/>
          </a:xfrm>
          <a:prstGeom prst="rect">
            <a:avLst/>
          </a:prstGeom>
        </p:spPr>
      </p:pic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9C6E8850-747B-4822-ADB1-253C8CAC8ACB}"/>
              </a:ext>
            </a:extLst>
          </p:cNvPr>
          <p:cNvSpPr/>
          <p:nvPr/>
        </p:nvSpPr>
        <p:spPr bwMode="auto">
          <a:xfrm>
            <a:off x="2489104" y="3158974"/>
            <a:ext cx="520789" cy="161086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DC2C49A-B1DC-435E-B196-D6E3CE59676D}"/>
                  </a:ext>
                </a:extLst>
              </p:cNvPr>
              <p:cNvSpPr txBox="1"/>
              <p:nvPr/>
            </p:nvSpPr>
            <p:spPr bwMode="auto">
              <a:xfrm>
                <a:off x="3009893" y="2935110"/>
                <a:ext cx="3037617" cy="415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tIns="180000" rIns="21600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DC2C49A-B1DC-435E-B196-D6E3CE596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9893" y="2935110"/>
                <a:ext cx="3037617" cy="415100"/>
              </a:xfrm>
              <a:prstGeom prst="rect">
                <a:avLst/>
              </a:prstGeom>
              <a:blipFill>
                <a:blip r:embed="rId6"/>
                <a:stretch>
                  <a:fillRect b="-173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86A7304A-F955-40EE-A745-B69D06D9590F}"/>
              </a:ext>
            </a:extLst>
          </p:cNvPr>
          <p:cNvSpPr/>
          <p:nvPr/>
        </p:nvSpPr>
        <p:spPr bwMode="auto">
          <a:xfrm>
            <a:off x="5899064" y="3155518"/>
            <a:ext cx="520789" cy="161086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EB60CBF-D583-48F5-89B3-9035FC67A1F6}"/>
                  </a:ext>
                </a:extLst>
              </p:cNvPr>
              <p:cNvSpPr txBox="1"/>
              <p:nvPr/>
            </p:nvSpPr>
            <p:spPr bwMode="auto">
              <a:xfrm>
                <a:off x="6795283" y="2701774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acc>
                        <m:accPr>
                          <m:chr m:val="̅"/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it-IT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acc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EB60CBF-D583-48F5-89B3-9035FC67A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5283" y="2701774"/>
                <a:ext cx="914400" cy="914400"/>
              </a:xfrm>
              <a:prstGeom prst="rect">
                <a:avLst/>
              </a:prstGeom>
              <a:blipFill>
                <a:blip r:embed="rId7"/>
                <a:stretch>
                  <a:fillRect l="-8667" r="-115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D186CA84-13EA-4E33-AE55-02A5AE6EE017}"/>
              </a:ext>
            </a:extLst>
          </p:cNvPr>
          <p:cNvCxnSpPr>
            <a:cxnSpLocks/>
          </p:cNvCxnSpPr>
          <p:nvPr/>
        </p:nvCxnSpPr>
        <p:spPr bwMode="auto">
          <a:xfrm flipV="1">
            <a:off x="2738005" y="3439774"/>
            <a:ext cx="0" cy="5415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8640981-47C5-43D9-92D7-C2C901AE089B}"/>
              </a:ext>
            </a:extLst>
          </p:cNvPr>
          <p:cNvSpPr txBox="1"/>
          <p:nvPr/>
        </p:nvSpPr>
        <p:spPr bwMode="auto">
          <a:xfrm>
            <a:off x="1978320" y="3710571"/>
            <a:ext cx="303761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rtlCol="0" anchor="ctr" anchorCtr="0">
            <a:noAutofit/>
          </a:bodyPr>
          <a:lstStyle/>
          <a:p>
            <a:pPr algn="r" eaLnBrk="1" hangingPunct="1"/>
            <a:r>
              <a:rPr lang="it-IT" sz="2400" b="0" dirty="0">
                <a:latin typeface="Courier New" panose="02070309020205020404" pitchFamily="49" charset="0"/>
                <a:cs typeface="Courier New" panose="02070309020205020404" pitchFamily="49" charset="0"/>
              </a:rPr>
              <a:t>ZHEEV() </a:t>
            </a:r>
            <a:r>
              <a:rPr lang="it-IT" sz="2400" b="0" dirty="0"/>
              <a:t>(</a:t>
            </a:r>
            <a:r>
              <a:rPr lang="it-IT" sz="2400" b="0" dirty="0" err="1"/>
              <a:t>Lapack</a:t>
            </a:r>
            <a:r>
              <a:rPr lang="it-IT" sz="2400" b="0" dirty="0"/>
              <a:t>)</a:t>
            </a:r>
            <a:endParaRPr lang="en-US" sz="24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74FCBFE-84B4-4EFD-A4F1-D4D43252B45E}"/>
                  </a:ext>
                </a:extLst>
              </p:cNvPr>
              <p:cNvSpPr txBox="1"/>
              <p:nvPr/>
            </p:nvSpPr>
            <p:spPr bwMode="auto">
              <a:xfrm>
                <a:off x="144487" y="5080921"/>
                <a:ext cx="8855025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tIns="180000" rIns="216000" rtlCol="0" anchor="ctr" anchorCtr="0">
                <a:noAutofit/>
              </a:bodyPr>
              <a:lstStyle/>
              <a:p>
                <a:pPr eaLnBrk="1" hangingPunct="1"/>
                <a:r>
                  <a:rPr lang="it-IT" sz="2400" b="0" dirty="0"/>
                  <a:t>Fit P(s) </a:t>
                </a:r>
                <a:r>
                  <a:rPr lang="it-IT" sz="2400" b="0" dirty="0" err="1"/>
                  <a:t>using</a:t>
                </a:r>
                <a:r>
                  <a:rPr lang="it-IT" sz="2400" b="0" dirty="0"/>
                  <a:t> </a:t>
                </a:r>
                <a:r>
                  <a:rPr lang="it-IT" sz="2400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curve_fit</a:t>
                </a:r>
                <a:r>
                  <a:rPr lang="it-IT" sz="2400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it-IT" sz="2400" b="0" dirty="0"/>
                  <a:t>from </a:t>
                </a:r>
                <a:r>
                  <a:rPr lang="it-IT" sz="2400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scipy.optimize</a:t>
                </a:r>
                <a:r>
                  <a:rPr lang="it-IT" sz="2400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it-IT" sz="2400" b="0" dirty="0"/>
                  <a:t>in Python</a:t>
                </a:r>
              </a:p>
              <a:p>
                <a:pPr eaLnBrk="1" hangingPunct="1"/>
                <a:r>
                  <a:rPr lang="it-IT" sz="2400" b="0" dirty="0"/>
                  <a:t>with the </a:t>
                </a:r>
                <a:r>
                  <a:rPr lang="it-IT" sz="2400" b="0" dirty="0" err="1"/>
                  <a:t>function</a:t>
                </a:r>
                <a:r>
                  <a:rPr lang="it-IT" sz="2400" b="0" dirty="0"/>
                  <a:t>:</a:t>
                </a: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  <a:p>
                <a:pPr eaLnBrk="1" hangingPunct="1"/>
                <a:endParaRPr lang="en-US" sz="2400" b="0" dirty="0"/>
              </a:p>
              <a:p>
                <a:pPr eaLnBrk="1" hangingPunct="1"/>
                <a:r>
                  <a:rPr lang="en-US" sz="2400" b="0" dirty="0"/>
                  <a:t>For random Hermitian matrices and random (real) diagonal</a:t>
                </a:r>
              </a:p>
              <a:p>
                <a:pPr eaLnBrk="1" hangingPunct="1"/>
                <a:r>
                  <a:rPr lang="en-US" sz="2400" b="0" dirty="0"/>
                  <a:t> matrices</a:t>
                </a:r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74FCBFE-84B4-4EFD-A4F1-D4D43252B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487" y="5080921"/>
                <a:ext cx="8855025" cy="914400"/>
              </a:xfrm>
              <a:prstGeom prst="rect">
                <a:avLst/>
              </a:prstGeom>
              <a:blipFill>
                <a:blip r:embed="rId8"/>
                <a:stretch>
                  <a:fillRect l="-1102" t="-75333" b="-98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752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89685" y="997217"/>
            <a:ext cx="5126403" cy="646331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dirty="0">
                <a:solidFill>
                  <a:schemeClr val="bg1"/>
                </a:solidFill>
              </a:rPr>
              <a:t>Random Matrix Theory </a:t>
            </a:r>
            <a:endParaRPr lang="it-IT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AC875E9-71AB-4D8A-B1C8-62B01FA86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2864" y="1536700"/>
            <a:ext cx="5126404" cy="3154341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0C69505E-E2DD-4D75-B369-1273B44A1D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3459" y="4362450"/>
            <a:ext cx="3876673" cy="2584449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09E0A9B2-6D66-4D38-88FD-AD7084EABA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2000" y="4362450"/>
            <a:ext cx="3876673" cy="258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09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9AAD7CB-2301-461E-A13D-14C29E779385}"/>
              </a:ext>
            </a:extLst>
          </p:cNvPr>
          <p:cNvSpPr/>
          <p:nvPr/>
        </p:nvSpPr>
        <p:spPr>
          <a:xfrm>
            <a:off x="1044262" y="3609880"/>
            <a:ext cx="7176243" cy="107721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3200" b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/>
                <a:cs typeface="Arial"/>
              </a:rPr>
              <a:t>Thanks for the </a:t>
            </a:r>
            <a:r>
              <a:rPr lang="it-IT" sz="3200" b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/>
                <a:cs typeface="Arial"/>
              </a:rPr>
              <a:t>attention</a:t>
            </a:r>
            <a:endParaRPr lang="it-IT" dirty="0" err="1"/>
          </a:p>
          <a:p>
            <a:pPr algn="ctr"/>
            <a:r>
              <a:rPr lang="it-IT" sz="3200" b="0" dirty="0">
                <a:ln w="9525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rgbClr val="FFFFFF">
                      <a:lumMod val="50000"/>
                    </a:srgbClr>
                  </a:outerShdw>
                </a:effectLst>
                <a:latin typeface="Arial"/>
                <a:cs typeface="Arial"/>
              </a:rPr>
              <a:t>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79372435"/>
      </p:ext>
    </p:extLst>
  </p:cSld>
  <p:clrMapOvr>
    <a:masterClrMapping/>
  </p:clrMapOvr>
</p:sld>
</file>

<file path=ppt/theme/theme1.xml><?xml version="1.0" encoding="utf-8"?>
<a:theme xmlns:a="http://schemas.openxmlformats.org/drawingml/2006/main" name="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ruttura predefinit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tIns="180000" rIns="216000" anchor="ctr" anchorCtr="0">
        <a:noAutofit/>
      </a:bodyPr>
      <a:lstStyle>
        <a:defPPr algn="r" eaLnBrk="1" hangingPunct="1">
          <a:defRPr sz="2800" b="0" dirty="0">
            <a:solidFill>
              <a:schemeClr val="bg1"/>
            </a:solidFill>
          </a:defRPr>
        </a:defPPr>
      </a:lstStyle>
    </a:tx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3DCBB690369764B9D43BECCAB70C09E" ma:contentTypeVersion="2" ma:contentTypeDescription="Creare un nuovo documento." ma:contentTypeScope="" ma:versionID="afb4f6f0e8768aece4ced0bc8b592aa8">
  <xsd:schema xmlns:xsd="http://www.w3.org/2001/XMLSchema" xmlns:xs="http://www.w3.org/2001/XMLSchema" xmlns:p="http://schemas.microsoft.com/office/2006/metadata/properties" xmlns:ns3="8d210665-cc30-40de-a1c4-5d90bbb582de" targetNamespace="http://schemas.microsoft.com/office/2006/metadata/properties" ma:root="true" ma:fieldsID="30001dd1014d9356cef1b781b5f5a3ea" ns3:_="">
    <xsd:import namespace="8d210665-cc30-40de-a1c4-5d90bbb582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210665-cc30-40de-a1c4-5d90bbb582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55D325D-3B77-47CA-8757-84DD5741DFB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A66CB83-75C2-4E18-A7C0-870E6C54CCD6}">
  <ds:schemaRefs>
    <ds:schemaRef ds:uri="8d210665-cc30-40de-a1c4-5d90bbb582d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F5D3D51-03CC-4736-A35A-7D072B275084}">
  <ds:schemaRefs>
    <ds:schemaRef ds:uri="http://schemas.microsoft.com/office/infopath/2007/PartnerControls"/>
    <ds:schemaRef ds:uri="http://purl.org/dc/terms/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8d210665-cc30-40de-a1c4-5d90bbb582d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285</Words>
  <Application>Microsoft Office PowerPoint</Application>
  <PresentationFormat>Presentazione su schermo (4:3)</PresentationFormat>
  <Paragraphs>50</Paragraphs>
  <Slides>7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Cambria Math</vt:lpstr>
      <vt:lpstr>Courier New</vt:lpstr>
      <vt:lpstr>Struttura predefinita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Università degli Studi di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utentecia1</dc:creator>
  <cp:lastModifiedBy>Monaco Saverio</cp:lastModifiedBy>
  <cp:revision>14</cp:revision>
  <cp:lastPrinted>2019-05-27T11:07:33Z</cp:lastPrinted>
  <dcterms:created xsi:type="dcterms:W3CDTF">2007-03-01T10:31:45Z</dcterms:created>
  <dcterms:modified xsi:type="dcterms:W3CDTF">2021-11-14T18:38:53Z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0x01010033DCBB690369764B9D43BECCAB70C09E</vt:lpwstr>
  </property>
</Properties>
</file>